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6-1.png>
</file>

<file path=ppt/media/image-6-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833199" y="2084784"/>
            <a:ext cx="7477601" cy="1666399"/>
          </a:xfrm>
          <a:prstGeom prst="rect">
            <a:avLst/>
          </a:prstGeom>
          <a:noFill/>
          <a:ln/>
        </p:spPr>
        <p:txBody>
          <a:bodyPr wrap="square" rtlCol="0" anchor="t"/>
          <a:lstStyle/>
          <a:p>
            <a:pPr indent="0" marL="0">
              <a:lnSpc>
                <a:spcPts val="6561"/>
              </a:lnSpc>
              <a:buNone/>
            </a:pPr>
            <a:r>
              <a:rPr lang="en-US" sz="5249" dirty="0">
                <a:solidFill>
                  <a:srgbClr val="1F1E1E"/>
                </a:solidFill>
                <a:latin typeface="Red Hat Text" pitchFamily="34" charset="0"/>
                <a:ea typeface="Red Hat Text" pitchFamily="34" charset="-122"/>
                <a:cs typeface="Red Hat Text" pitchFamily="34" charset="-120"/>
              </a:rPr>
              <a:t>Building a Chatbot Using Python</a:t>
            </a:r>
            <a:endParaRPr lang="en-US" sz="5249" dirty="0"/>
          </a:p>
        </p:txBody>
      </p:sp>
      <p:sp>
        <p:nvSpPr>
          <p:cNvPr id="5" name="Text 2"/>
          <p:cNvSpPr/>
          <p:nvPr/>
        </p:nvSpPr>
        <p:spPr>
          <a:xfrm>
            <a:off x="833199" y="4084439"/>
            <a:ext cx="7477601" cy="1421606"/>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Welcome to our presentation on building a chatbot using Python. In this session, we will explore the benefits of chatbot development, discuss why Python is an excellent choice for building chatbots, and guide you through the process of creating your own functional chatbot step-by-step.</a:t>
            </a:r>
            <a:endParaRPr lang="en-US" sz="1750" dirty="0"/>
          </a:p>
        </p:txBody>
      </p:sp>
      <p:sp>
        <p:nvSpPr>
          <p:cNvPr id="6" name="Shape 3"/>
          <p:cNvSpPr/>
          <p:nvPr/>
        </p:nvSpPr>
        <p:spPr>
          <a:xfrm>
            <a:off x="833199" y="5772626"/>
            <a:ext cx="355402" cy="355402"/>
          </a:xfrm>
          <a:prstGeom prst="roundRect">
            <a:avLst>
              <a:gd name="adj" fmla="val 25726039"/>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840819" y="5780246"/>
            <a:ext cx="340162" cy="340162"/>
          </a:xfrm>
          <a:prstGeom prst="rect">
            <a:avLst/>
          </a:prstGeom>
        </p:spPr>
      </p:pic>
      <p:sp>
        <p:nvSpPr>
          <p:cNvPr id="8" name="Text 4"/>
          <p:cNvSpPr/>
          <p:nvPr/>
        </p:nvSpPr>
        <p:spPr>
          <a:xfrm>
            <a:off x="1299686" y="5755958"/>
            <a:ext cx="2324100" cy="388858"/>
          </a:xfrm>
          <a:prstGeom prst="rect">
            <a:avLst/>
          </a:prstGeom>
          <a:noFill/>
          <a:ln/>
        </p:spPr>
        <p:txBody>
          <a:bodyPr wrap="none" rtlCol="0" anchor="t"/>
          <a:lstStyle/>
          <a:p>
            <a:pPr algn="l" indent="0" marL="0">
              <a:lnSpc>
                <a:spcPts val="3062"/>
              </a:lnSpc>
              <a:buNone/>
            </a:pPr>
            <a:r>
              <a:rPr lang="en-US" sz="2187" b="1" dirty="0">
                <a:solidFill>
                  <a:srgbClr val="3B3535"/>
                </a:solidFill>
                <a:latin typeface="Roboto" pitchFamily="34" charset="0"/>
                <a:ea typeface="Roboto" pitchFamily="34" charset="-122"/>
                <a:cs typeface="Roboto" pitchFamily="34" charset="-120"/>
              </a:rPr>
              <a:t>by KAVIYARASU M</a:t>
            </a:r>
            <a:endParaRPr lang="en-US" sz="2187" dirty="0"/>
          </a:p>
        </p:txBody>
      </p:sp>
      <p:pic>
        <p:nvPicPr>
          <p:cNvPr id="9" name="Image 2" descr="preencoded.png">    </p:cNvPr>
          <p:cNvPicPr>
            <a:picLocks noChangeAspect="1"/>
          </p:cNvPicPr>
          <p:nvPr/>
        </p:nvPicPr>
        <p:blipFill>
          <a:blip r:embed="rId3"/>
          <a:stretch>
            <a:fillRect/>
          </a:stretch>
        </p:blipFill>
        <p:spPr>
          <a:xfrm>
            <a:off x="9144000" y="0"/>
            <a:ext cx="5486400" cy="8229600"/>
          </a:xfrm>
          <a:prstGeom prst="rect">
            <a:avLst/>
          </a:prstGeom>
        </p:spPr>
      </p:pic>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4456628"/>
            <a:ext cx="4678680" cy="694373"/>
          </a:xfrm>
          <a:prstGeom prst="rect">
            <a:avLst/>
          </a:prstGeom>
          <a:noFill/>
          <a:ln/>
        </p:spPr>
        <p:txBody>
          <a:bodyPr wrap="none" rtlCol="0" anchor="t"/>
          <a:lstStyle/>
          <a:p>
            <a:pPr indent="0" marL="0">
              <a:lnSpc>
                <a:spcPts val="5468"/>
              </a:lnSpc>
              <a:buNone/>
            </a:pPr>
            <a:r>
              <a:rPr lang="en-US" sz="4374" dirty="0">
                <a:solidFill>
                  <a:srgbClr val="1F1E1E"/>
                </a:solidFill>
                <a:latin typeface="Red Hat Text" pitchFamily="34" charset="0"/>
                <a:ea typeface="Red Hat Text" pitchFamily="34" charset="-122"/>
                <a:cs typeface="Red Hat Text" pitchFamily="34" charset="-120"/>
              </a:rPr>
              <a:t>What is a Chatbot?</a:t>
            </a:r>
            <a:endParaRPr lang="en-US" sz="4374" dirty="0"/>
          </a:p>
        </p:txBody>
      </p:sp>
      <p:sp>
        <p:nvSpPr>
          <p:cNvPr id="5" name="Text 2"/>
          <p:cNvSpPr/>
          <p:nvPr/>
        </p:nvSpPr>
        <p:spPr>
          <a:xfrm>
            <a:off x="2348389" y="5484257"/>
            <a:ext cx="9933503" cy="1066205"/>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A chatbot is a software application designed to simulate human conversation through text or voice interactions. It employs natural language processing (NLP) techniques to understand user input and generate appropriate responses autonomously.</a:t>
            </a:r>
            <a:endParaRPr lang="en-US" sz="1750" dirty="0"/>
          </a:p>
        </p:txBody>
      </p:sp>
      <p:pic>
        <p:nvPicPr>
          <p:cNvPr id="6" name="Image 1" descr="preencoded.png">    </p:cNvPr>
          <p:cNvPicPr>
            <a:picLocks noChangeAspect="1"/>
          </p:cNvPicPr>
          <p:nvPr/>
        </p:nvPicPr>
        <p:blipFill>
          <a:blip r:embed="rId2"/>
          <a:stretch>
            <a:fillRect/>
          </a:stretch>
        </p:blipFill>
        <p:spPr>
          <a:xfrm>
            <a:off x="0" y="0"/>
            <a:ext cx="14630400" cy="2777490"/>
          </a:xfrm>
          <a:prstGeom prst="rect">
            <a:avLst/>
          </a:prstGeom>
        </p:spPr>
      </p:pic>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6213872" y="844272"/>
            <a:ext cx="7689056" cy="1212294"/>
          </a:xfrm>
          <a:prstGeom prst="rect">
            <a:avLst/>
          </a:prstGeom>
          <a:noFill/>
          <a:ln/>
        </p:spPr>
        <p:txBody>
          <a:bodyPr wrap="square" rtlCol="0" anchor="t"/>
          <a:lstStyle/>
          <a:p>
            <a:pPr indent="0" marL="0">
              <a:lnSpc>
                <a:spcPts val="4774"/>
              </a:lnSpc>
              <a:buNone/>
            </a:pPr>
            <a:r>
              <a:rPr lang="en-US" sz="3819" dirty="0">
                <a:solidFill>
                  <a:srgbClr val="1F1E1E"/>
                </a:solidFill>
                <a:latin typeface="Red Hat Text" pitchFamily="34" charset="0"/>
                <a:ea typeface="Red Hat Text" pitchFamily="34" charset="-122"/>
                <a:cs typeface="Red Hat Text" pitchFamily="34" charset="-120"/>
              </a:rPr>
              <a:t>Why Use Python to Build a Chatbot?</a:t>
            </a:r>
            <a:endParaRPr lang="en-US" sz="3819" dirty="0"/>
          </a:p>
        </p:txBody>
      </p:sp>
      <p:sp>
        <p:nvSpPr>
          <p:cNvPr id="5" name="Shape 2"/>
          <p:cNvSpPr/>
          <p:nvPr/>
        </p:nvSpPr>
        <p:spPr>
          <a:xfrm>
            <a:off x="6213872" y="2499122"/>
            <a:ext cx="436483" cy="436483"/>
          </a:xfrm>
          <a:prstGeom prst="roundRect">
            <a:avLst>
              <a:gd name="adj" fmla="val 26667"/>
            </a:avLst>
          </a:prstGeom>
          <a:solidFill>
            <a:srgbClr val="FFE0E0"/>
          </a:solidFill>
          <a:ln/>
        </p:spPr>
      </p:sp>
      <p:sp>
        <p:nvSpPr>
          <p:cNvPr id="6" name="Text 3"/>
          <p:cNvSpPr/>
          <p:nvPr/>
        </p:nvSpPr>
        <p:spPr>
          <a:xfrm>
            <a:off x="6386393" y="2535436"/>
            <a:ext cx="91440" cy="363736"/>
          </a:xfrm>
          <a:prstGeom prst="rect">
            <a:avLst/>
          </a:prstGeom>
          <a:noFill/>
          <a:ln/>
        </p:spPr>
        <p:txBody>
          <a:bodyPr wrap="none" rtlCol="0" anchor="t"/>
          <a:lstStyle/>
          <a:p>
            <a:pPr algn="ctr" indent="0" marL="0">
              <a:lnSpc>
                <a:spcPts val="2864"/>
              </a:lnSpc>
              <a:buNone/>
            </a:pPr>
            <a:r>
              <a:rPr lang="en-US" sz="2291" dirty="0">
                <a:solidFill>
                  <a:srgbClr val="1F1E1E"/>
                </a:solidFill>
                <a:latin typeface="Red Hat Text" pitchFamily="34" charset="0"/>
                <a:ea typeface="Red Hat Text" pitchFamily="34" charset="-122"/>
                <a:cs typeface="Red Hat Text" pitchFamily="34" charset="-120"/>
              </a:rPr>
              <a:t>1</a:t>
            </a:r>
            <a:endParaRPr lang="en-US" sz="2291" dirty="0"/>
          </a:p>
        </p:txBody>
      </p:sp>
      <p:sp>
        <p:nvSpPr>
          <p:cNvPr id="7" name="Text 4"/>
          <p:cNvSpPr/>
          <p:nvPr/>
        </p:nvSpPr>
        <p:spPr>
          <a:xfrm>
            <a:off x="6844308" y="2565797"/>
            <a:ext cx="2255520" cy="303133"/>
          </a:xfrm>
          <a:prstGeom prst="rect">
            <a:avLst/>
          </a:prstGeom>
          <a:noFill/>
          <a:ln/>
        </p:spPr>
        <p:txBody>
          <a:bodyPr wrap="none" rtlCol="0" anchor="t"/>
          <a:lstStyle/>
          <a:p>
            <a:pPr indent="0" marL="0">
              <a:lnSpc>
                <a:spcPts val="2387"/>
              </a:lnSpc>
              <a:buNone/>
            </a:pPr>
            <a:r>
              <a:rPr lang="en-US" sz="1909" dirty="0">
                <a:solidFill>
                  <a:srgbClr val="1F1E1E"/>
                </a:solidFill>
                <a:latin typeface="Red Hat Text" pitchFamily="34" charset="0"/>
                <a:ea typeface="Red Hat Text" pitchFamily="34" charset="-122"/>
                <a:cs typeface="Red Hat Text" pitchFamily="34" charset="-120"/>
              </a:rPr>
              <a:t>Simple and Effective</a:t>
            </a:r>
            <a:endParaRPr lang="en-US" sz="1909" dirty="0"/>
          </a:p>
        </p:txBody>
      </p:sp>
      <p:sp>
        <p:nvSpPr>
          <p:cNvPr id="8" name="Text 5"/>
          <p:cNvSpPr/>
          <p:nvPr/>
        </p:nvSpPr>
        <p:spPr>
          <a:xfrm>
            <a:off x="6844308" y="3062883"/>
            <a:ext cx="3117175" cy="2171938"/>
          </a:xfrm>
          <a:prstGeom prst="rect">
            <a:avLst/>
          </a:prstGeom>
          <a:noFill/>
          <a:ln/>
        </p:spPr>
        <p:txBody>
          <a:bodyPr wrap="square" rtlCol="0" anchor="t"/>
          <a:lstStyle/>
          <a:p>
            <a:pPr indent="0" marL="0">
              <a:lnSpc>
                <a:spcPts val="2444"/>
              </a:lnSpc>
              <a:buNone/>
            </a:pPr>
            <a:r>
              <a:rPr lang="en-US" sz="1528" dirty="0">
                <a:solidFill>
                  <a:srgbClr val="3B3535"/>
                </a:solidFill>
                <a:latin typeface="Roboto" pitchFamily="34" charset="0"/>
                <a:ea typeface="Roboto" pitchFamily="34" charset="-122"/>
                <a:cs typeface="Roboto" pitchFamily="34" charset="-120"/>
              </a:rPr>
              <a:t>Python's intuitive syntax and vast array of libraries make it an ideal language for chatbot development. Its simplicity enables quick prototyping and efficient implementation of complex algorithms.</a:t>
            </a:r>
            <a:endParaRPr lang="en-US" sz="1528" dirty="0"/>
          </a:p>
        </p:txBody>
      </p:sp>
      <p:sp>
        <p:nvSpPr>
          <p:cNvPr id="9" name="Shape 6"/>
          <p:cNvSpPr/>
          <p:nvPr/>
        </p:nvSpPr>
        <p:spPr>
          <a:xfrm>
            <a:off x="10155436" y="2499122"/>
            <a:ext cx="436483" cy="436483"/>
          </a:xfrm>
          <a:prstGeom prst="roundRect">
            <a:avLst>
              <a:gd name="adj" fmla="val 26667"/>
            </a:avLst>
          </a:prstGeom>
          <a:solidFill>
            <a:srgbClr val="FFE0E0"/>
          </a:solidFill>
          <a:ln/>
        </p:spPr>
      </p:sp>
      <p:sp>
        <p:nvSpPr>
          <p:cNvPr id="10" name="Text 7"/>
          <p:cNvSpPr/>
          <p:nvPr/>
        </p:nvSpPr>
        <p:spPr>
          <a:xfrm>
            <a:off x="10293668" y="2535436"/>
            <a:ext cx="160020" cy="363736"/>
          </a:xfrm>
          <a:prstGeom prst="rect">
            <a:avLst/>
          </a:prstGeom>
          <a:noFill/>
          <a:ln/>
        </p:spPr>
        <p:txBody>
          <a:bodyPr wrap="none" rtlCol="0" anchor="t"/>
          <a:lstStyle/>
          <a:p>
            <a:pPr algn="ctr" indent="0" marL="0">
              <a:lnSpc>
                <a:spcPts val="2864"/>
              </a:lnSpc>
              <a:buNone/>
            </a:pPr>
            <a:r>
              <a:rPr lang="en-US" sz="2291" dirty="0">
                <a:solidFill>
                  <a:srgbClr val="1F1E1E"/>
                </a:solidFill>
                <a:latin typeface="Red Hat Text" pitchFamily="34" charset="0"/>
                <a:ea typeface="Red Hat Text" pitchFamily="34" charset="-122"/>
                <a:cs typeface="Red Hat Text" pitchFamily="34" charset="-120"/>
              </a:rPr>
              <a:t>2</a:t>
            </a:r>
            <a:endParaRPr lang="en-US" sz="2291" dirty="0"/>
          </a:p>
        </p:txBody>
      </p:sp>
      <p:sp>
        <p:nvSpPr>
          <p:cNvPr id="11" name="Text 8"/>
          <p:cNvSpPr/>
          <p:nvPr/>
        </p:nvSpPr>
        <p:spPr>
          <a:xfrm>
            <a:off x="10785872" y="2565797"/>
            <a:ext cx="1939885" cy="303133"/>
          </a:xfrm>
          <a:prstGeom prst="rect">
            <a:avLst/>
          </a:prstGeom>
          <a:noFill/>
          <a:ln/>
        </p:spPr>
        <p:txBody>
          <a:bodyPr wrap="none" rtlCol="0" anchor="t"/>
          <a:lstStyle/>
          <a:p>
            <a:pPr indent="0" marL="0">
              <a:lnSpc>
                <a:spcPts val="2387"/>
              </a:lnSpc>
              <a:buNone/>
            </a:pPr>
            <a:r>
              <a:rPr lang="en-US" sz="1909" dirty="0">
                <a:solidFill>
                  <a:srgbClr val="1F1E1E"/>
                </a:solidFill>
                <a:latin typeface="Red Hat Text" pitchFamily="34" charset="0"/>
                <a:ea typeface="Red Hat Text" pitchFamily="34" charset="-122"/>
                <a:cs typeface="Red Hat Text" pitchFamily="34" charset="-120"/>
              </a:rPr>
              <a:t>Rich Ecosystem</a:t>
            </a:r>
            <a:endParaRPr lang="en-US" sz="1909" dirty="0"/>
          </a:p>
        </p:txBody>
      </p:sp>
      <p:sp>
        <p:nvSpPr>
          <p:cNvPr id="12" name="Text 9"/>
          <p:cNvSpPr/>
          <p:nvPr/>
        </p:nvSpPr>
        <p:spPr>
          <a:xfrm>
            <a:off x="10785872" y="3062883"/>
            <a:ext cx="3117175" cy="2482215"/>
          </a:xfrm>
          <a:prstGeom prst="rect">
            <a:avLst/>
          </a:prstGeom>
          <a:noFill/>
          <a:ln/>
        </p:spPr>
        <p:txBody>
          <a:bodyPr wrap="square" rtlCol="0" anchor="t"/>
          <a:lstStyle/>
          <a:p>
            <a:pPr indent="0" marL="0">
              <a:lnSpc>
                <a:spcPts val="2444"/>
              </a:lnSpc>
              <a:buNone/>
            </a:pPr>
            <a:r>
              <a:rPr lang="en-US" sz="1528" dirty="0">
                <a:solidFill>
                  <a:srgbClr val="3B3535"/>
                </a:solidFill>
                <a:latin typeface="Roboto" pitchFamily="34" charset="0"/>
                <a:ea typeface="Roboto" pitchFamily="34" charset="-122"/>
                <a:cs typeface="Roboto" pitchFamily="34" charset="-120"/>
              </a:rPr>
              <a:t>Python offers a wide range of packages and libraries, such as Natural Language Toolkit (NLTK) and TensorFlow, that greatly simplify the implementation of natural language understanding (NLU) and machine learning algorithms required for chatbot development.</a:t>
            </a:r>
            <a:endParaRPr lang="en-US" sz="1528" dirty="0"/>
          </a:p>
        </p:txBody>
      </p:sp>
      <p:sp>
        <p:nvSpPr>
          <p:cNvPr id="13" name="Shape 10"/>
          <p:cNvSpPr/>
          <p:nvPr/>
        </p:nvSpPr>
        <p:spPr>
          <a:xfrm>
            <a:off x="6213872" y="5890617"/>
            <a:ext cx="436483" cy="436483"/>
          </a:xfrm>
          <a:prstGeom prst="roundRect">
            <a:avLst>
              <a:gd name="adj" fmla="val 26667"/>
            </a:avLst>
          </a:prstGeom>
          <a:solidFill>
            <a:srgbClr val="FFE0E0"/>
          </a:solidFill>
          <a:ln/>
        </p:spPr>
      </p:sp>
      <p:sp>
        <p:nvSpPr>
          <p:cNvPr id="14" name="Text 11"/>
          <p:cNvSpPr/>
          <p:nvPr/>
        </p:nvSpPr>
        <p:spPr>
          <a:xfrm>
            <a:off x="6348293" y="5926931"/>
            <a:ext cx="167640" cy="363736"/>
          </a:xfrm>
          <a:prstGeom prst="rect">
            <a:avLst/>
          </a:prstGeom>
          <a:noFill/>
          <a:ln/>
        </p:spPr>
        <p:txBody>
          <a:bodyPr wrap="none" rtlCol="0" anchor="t"/>
          <a:lstStyle/>
          <a:p>
            <a:pPr algn="ctr" indent="0" marL="0">
              <a:lnSpc>
                <a:spcPts val="2864"/>
              </a:lnSpc>
              <a:buNone/>
            </a:pPr>
            <a:r>
              <a:rPr lang="en-US" sz="2291" dirty="0">
                <a:solidFill>
                  <a:srgbClr val="1F1E1E"/>
                </a:solidFill>
                <a:latin typeface="Red Hat Text" pitchFamily="34" charset="0"/>
                <a:ea typeface="Red Hat Text" pitchFamily="34" charset="-122"/>
                <a:cs typeface="Red Hat Text" pitchFamily="34" charset="-120"/>
              </a:rPr>
              <a:t>3</a:t>
            </a:r>
            <a:endParaRPr lang="en-US" sz="2291" dirty="0"/>
          </a:p>
        </p:txBody>
      </p:sp>
      <p:sp>
        <p:nvSpPr>
          <p:cNvPr id="15" name="Text 12"/>
          <p:cNvSpPr/>
          <p:nvPr/>
        </p:nvSpPr>
        <p:spPr>
          <a:xfrm>
            <a:off x="6844308" y="5957292"/>
            <a:ext cx="2910840" cy="303133"/>
          </a:xfrm>
          <a:prstGeom prst="rect">
            <a:avLst/>
          </a:prstGeom>
          <a:noFill/>
          <a:ln/>
        </p:spPr>
        <p:txBody>
          <a:bodyPr wrap="none" rtlCol="0" anchor="t"/>
          <a:lstStyle/>
          <a:p>
            <a:pPr indent="0" marL="0">
              <a:lnSpc>
                <a:spcPts val="2387"/>
              </a:lnSpc>
              <a:buNone/>
            </a:pPr>
            <a:r>
              <a:rPr lang="en-US" sz="1909" dirty="0">
                <a:solidFill>
                  <a:srgbClr val="1F1E1E"/>
                </a:solidFill>
                <a:latin typeface="Red Hat Text" pitchFamily="34" charset="0"/>
                <a:ea typeface="Red Hat Text" pitchFamily="34" charset="-122"/>
                <a:cs typeface="Red Hat Text" pitchFamily="34" charset="-120"/>
              </a:rPr>
              <a:t>Great Community Support</a:t>
            </a:r>
            <a:endParaRPr lang="en-US" sz="1909" dirty="0"/>
          </a:p>
        </p:txBody>
      </p:sp>
      <p:sp>
        <p:nvSpPr>
          <p:cNvPr id="16" name="Text 13"/>
          <p:cNvSpPr/>
          <p:nvPr/>
        </p:nvSpPr>
        <p:spPr>
          <a:xfrm>
            <a:off x="6844308" y="6454378"/>
            <a:ext cx="7058620" cy="930831"/>
          </a:xfrm>
          <a:prstGeom prst="rect">
            <a:avLst/>
          </a:prstGeom>
          <a:noFill/>
          <a:ln/>
        </p:spPr>
        <p:txBody>
          <a:bodyPr wrap="square" rtlCol="0" anchor="t"/>
          <a:lstStyle/>
          <a:p>
            <a:pPr indent="0" marL="0">
              <a:lnSpc>
                <a:spcPts val="2444"/>
              </a:lnSpc>
              <a:buNone/>
            </a:pPr>
            <a:r>
              <a:rPr lang="en-US" sz="1528" dirty="0">
                <a:solidFill>
                  <a:srgbClr val="3B3535"/>
                </a:solidFill>
                <a:latin typeface="Roboto" pitchFamily="34" charset="0"/>
                <a:ea typeface="Roboto" pitchFamily="34" charset="-122"/>
                <a:cs typeface="Roboto" pitchFamily="34" charset="-120"/>
              </a:rPr>
              <a:t>The Python community is incredibly active and supportive, offering a wealth of resources, tutorials, and code repositories that can help developers at all skill levels build powerful chatbots.</a:t>
            </a:r>
            <a:endParaRPr lang="en-US" sz="1528" dirty="0"/>
          </a:p>
        </p:txBody>
      </p:sp>
      <p:pic>
        <p:nvPicPr>
          <p:cNvPr id="17" name="Image 1" descr="preencoded.png">    </p:cNvPr>
          <p:cNvPicPr>
            <a:picLocks noChangeAspect="1"/>
          </p:cNvPicPr>
          <p:nvPr/>
        </p:nvPicPr>
        <p:blipFill>
          <a:blip r:embed="rId2"/>
          <a:stretch>
            <a:fillRect/>
          </a:stretch>
        </p:blipFill>
        <p:spPr>
          <a:xfrm>
            <a:off x="0" y="0"/>
            <a:ext cx="5486400" cy="8229600"/>
          </a:xfrm>
          <a:prstGeom prst="rect">
            <a:avLst/>
          </a:prstGeom>
        </p:spPr>
      </p:pic>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3037523" y="527328"/>
            <a:ext cx="8555236" cy="1195864"/>
          </a:xfrm>
          <a:prstGeom prst="rect">
            <a:avLst/>
          </a:prstGeom>
          <a:noFill/>
          <a:ln/>
        </p:spPr>
        <p:txBody>
          <a:bodyPr wrap="square" rtlCol="0" anchor="t"/>
          <a:lstStyle/>
          <a:p>
            <a:pPr indent="0" marL="0">
              <a:lnSpc>
                <a:spcPts val="4709"/>
              </a:lnSpc>
              <a:buNone/>
            </a:pPr>
            <a:r>
              <a:rPr lang="en-US" sz="3767" dirty="0">
                <a:solidFill>
                  <a:srgbClr val="1F1E1E"/>
                </a:solidFill>
                <a:latin typeface="Red Hat Text" pitchFamily="34" charset="0"/>
                <a:ea typeface="Red Hat Text" pitchFamily="34" charset="-122"/>
                <a:cs typeface="Red Hat Text" pitchFamily="34" charset="-120"/>
              </a:rPr>
              <a:t>Getting Started with Python Chatbot Development</a:t>
            </a:r>
            <a:endParaRPr lang="en-US" sz="3767" dirty="0"/>
          </a:p>
        </p:txBody>
      </p:sp>
      <p:sp>
        <p:nvSpPr>
          <p:cNvPr id="5" name="Shape 2"/>
          <p:cNvSpPr/>
          <p:nvPr/>
        </p:nvSpPr>
        <p:spPr>
          <a:xfrm>
            <a:off x="7296031" y="2105858"/>
            <a:ext cx="38219" cy="5596295"/>
          </a:xfrm>
          <a:prstGeom prst="rect">
            <a:avLst/>
          </a:prstGeom>
          <a:solidFill>
            <a:srgbClr val="FFE0E0"/>
          </a:solidFill>
          <a:ln/>
        </p:spPr>
      </p:sp>
      <p:sp>
        <p:nvSpPr>
          <p:cNvPr id="6" name="Shape 3"/>
          <p:cNvSpPr/>
          <p:nvPr/>
        </p:nvSpPr>
        <p:spPr>
          <a:xfrm>
            <a:off x="7530346" y="2451437"/>
            <a:ext cx="669727" cy="38219"/>
          </a:xfrm>
          <a:prstGeom prst="rect">
            <a:avLst/>
          </a:prstGeom>
          <a:solidFill>
            <a:srgbClr val="FFE0E0"/>
          </a:solidFill>
          <a:ln/>
        </p:spPr>
      </p:sp>
      <p:sp>
        <p:nvSpPr>
          <p:cNvPr id="7" name="Shape 4"/>
          <p:cNvSpPr/>
          <p:nvPr/>
        </p:nvSpPr>
        <p:spPr>
          <a:xfrm>
            <a:off x="7099816" y="2255401"/>
            <a:ext cx="430530" cy="430530"/>
          </a:xfrm>
          <a:prstGeom prst="roundRect">
            <a:avLst>
              <a:gd name="adj" fmla="val 26670"/>
            </a:avLst>
          </a:prstGeom>
          <a:solidFill>
            <a:srgbClr val="FFE0E0"/>
          </a:solidFill>
          <a:ln/>
        </p:spPr>
      </p:sp>
      <p:sp>
        <p:nvSpPr>
          <p:cNvPr id="8" name="Text 5"/>
          <p:cNvSpPr/>
          <p:nvPr/>
        </p:nvSpPr>
        <p:spPr>
          <a:xfrm>
            <a:off x="7269361" y="2291239"/>
            <a:ext cx="91440" cy="358735"/>
          </a:xfrm>
          <a:prstGeom prst="rect">
            <a:avLst/>
          </a:prstGeom>
          <a:noFill/>
          <a:ln/>
        </p:spPr>
        <p:txBody>
          <a:bodyPr wrap="none" rtlCol="0" anchor="t"/>
          <a:lstStyle/>
          <a:p>
            <a:pPr algn="ctr" indent="0" marL="0">
              <a:lnSpc>
                <a:spcPts val="2825"/>
              </a:lnSpc>
              <a:buNone/>
            </a:pPr>
            <a:r>
              <a:rPr lang="en-US" sz="2260" dirty="0">
                <a:solidFill>
                  <a:srgbClr val="1F1E1E"/>
                </a:solidFill>
                <a:latin typeface="Red Hat Text" pitchFamily="34" charset="0"/>
                <a:ea typeface="Red Hat Text" pitchFamily="34" charset="-122"/>
                <a:cs typeface="Red Hat Text" pitchFamily="34" charset="-120"/>
              </a:rPr>
              <a:t>1</a:t>
            </a:r>
            <a:endParaRPr lang="en-US" sz="2260" dirty="0"/>
          </a:p>
        </p:txBody>
      </p:sp>
      <p:sp>
        <p:nvSpPr>
          <p:cNvPr id="9" name="Text 6"/>
          <p:cNvSpPr/>
          <p:nvPr/>
        </p:nvSpPr>
        <p:spPr>
          <a:xfrm>
            <a:off x="8367593" y="2297192"/>
            <a:ext cx="3225165" cy="597932"/>
          </a:xfrm>
          <a:prstGeom prst="rect">
            <a:avLst/>
          </a:prstGeom>
          <a:noFill/>
          <a:ln/>
        </p:spPr>
        <p:txBody>
          <a:bodyPr wrap="square" rtlCol="0" anchor="t"/>
          <a:lstStyle/>
          <a:p>
            <a:pPr algn="l" indent="0" marL="0">
              <a:lnSpc>
                <a:spcPts val="2354"/>
              </a:lnSpc>
              <a:buNone/>
            </a:pPr>
            <a:r>
              <a:rPr lang="en-US" sz="1884" dirty="0">
                <a:solidFill>
                  <a:srgbClr val="1F1E1E"/>
                </a:solidFill>
                <a:latin typeface="Red Hat Text" pitchFamily="34" charset="0"/>
                <a:ea typeface="Red Hat Text" pitchFamily="34" charset="-122"/>
                <a:cs typeface="Red Hat Text" pitchFamily="34" charset="-120"/>
              </a:rPr>
              <a:t>Setting up the Development Environment</a:t>
            </a:r>
            <a:endParaRPr lang="en-US" sz="1884" dirty="0"/>
          </a:p>
        </p:txBody>
      </p:sp>
      <p:sp>
        <p:nvSpPr>
          <p:cNvPr id="10" name="Text 7"/>
          <p:cNvSpPr/>
          <p:nvPr/>
        </p:nvSpPr>
        <p:spPr>
          <a:xfrm>
            <a:off x="8367593" y="3086457"/>
            <a:ext cx="3225165" cy="1224439"/>
          </a:xfrm>
          <a:prstGeom prst="rect">
            <a:avLst/>
          </a:prstGeom>
          <a:noFill/>
          <a:ln/>
        </p:spPr>
        <p:txBody>
          <a:bodyPr wrap="square" rtlCol="0" anchor="t"/>
          <a:lstStyle/>
          <a:p>
            <a:pPr algn="l" indent="0" marL="0">
              <a:lnSpc>
                <a:spcPts val="2411"/>
              </a:lnSpc>
              <a:buNone/>
            </a:pPr>
            <a:r>
              <a:rPr lang="en-US" sz="1507" dirty="0">
                <a:solidFill>
                  <a:srgbClr val="3B3535"/>
                </a:solidFill>
                <a:latin typeface="Roboto" pitchFamily="34" charset="0"/>
                <a:ea typeface="Roboto" pitchFamily="34" charset="-122"/>
                <a:cs typeface="Roboto" pitchFamily="34" charset="-120"/>
              </a:rPr>
              <a:t>Install Python, choose an IDE or text editor, and set up a virtual environment to isolate your chatbot development environment.</a:t>
            </a:r>
            <a:endParaRPr lang="en-US" sz="1507" dirty="0"/>
          </a:p>
        </p:txBody>
      </p:sp>
      <p:sp>
        <p:nvSpPr>
          <p:cNvPr id="11" name="Shape 8"/>
          <p:cNvSpPr/>
          <p:nvPr/>
        </p:nvSpPr>
        <p:spPr>
          <a:xfrm>
            <a:off x="6430089" y="3408224"/>
            <a:ext cx="669727" cy="38219"/>
          </a:xfrm>
          <a:prstGeom prst="rect">
            <a:avLst/>
          </a:prstGeom>
          <a:solidFill>
            <a:srgbClr val="FFE0E0"/>
          </a:solidFill>
          <a:ln/>
        </p:spPr>
      </p:sp>
      <p:sp>
        <p:nvSpPr>
          <p:cNvPr id="12" name="Shape 9"/>
          <p:cNvSpPr/>
          <p:nvPr/>
        </p:nvSpPr>
        <p:spPr>
          <a:xfrm>
            <a:off x="7099816" y="3212187"/>
            <a:ext cx="430530" cy="430530"/>
          </a:xfrm>
          <a:prstGeom prst="roundRect">
            <a:avLst>
              <a:gd name="adj" fmla="val 26670"/>
            </a:avLst>
          </a:prstGeom>
          <a:solidFill>
            <a:srgbClr val="FFE0E0"/>
          </a:solidFill>
          <a:ln/>
        </p:spPr>
      </p:sp>
      <p:sp>
        <p:nvSpPr>
          <p:cNvPr id="13" name="Text 10"/>
          <p:cNvSpPr/>
          <p:nvPr/>
        </p:nvSpPr>
        <p:spPr>
          <a:xfrm>
            <a:off x="7235071" y="3248025"/>
            <a:ext cx="160020" cy="358735"/>
          </a:xfrm>
          <a:prstGeom prst="rect">
            <a:avLst/>
          </a:prstGeom>
          <a:noFill/>
          <a:ln/>
        </p:spPr>
        <p:txBody>
          <a:bodyPr wrap="none" rtlCol="0" anchor="t"/>
          <a:lstStyle/>
          <a:p>
            <a:pPr algn="ctr" indent="0" marL="0">
              <a:lnSpc>
                <a:spcPts val="2825"/>
              </a:lnSpc>
              <a:buNone/>
            </a:pPr>
            <a:r>
              <a:rPr lang="en-US" sz="2260" dirty="0">
                <a:solidFill>
                  <a:srgbClr val="1F1E1E"/>
                </a:solidFill>
                <a:latin typeface="Red Hat Text" pitchFamily="34" charset="0"/>
                <a:ea typeface="Red Hat Text" pitchFamily="34" charset="-122"/>
                <a:cs typeface="Red Hat Text" pitchFamily="34" charset="-120"/>
              </a:rPr>
              <a:t>2</a:t>
            </a:r>
            <a:endParaRPr lang="en-US" sz="2260" dirty="0"/>
          </a:p>
        </p:txBody>
      </p:sp>
      <p:sp>
        <p:nvSpPr>
          <p:cNvPr id="14" name="Text 11"/>
          <p:cNvSpPr/>
          <p:nvPr/>
        </p:nvSpPr>
        <p:spPr>
          <a:xfrm>
            <a:off x="3037523" y="3253978"/>
            <a:ext cx="3225046" cy="597932"/>
          </a:xfrm>
          <a:prstGeom prst="rect">
            <a:avLst/>
          </a:prstGeom>
          <a:noFill/>
          <a:ln/>
        </p:spPr>
        <p:txBody>
          <a:bodyPr wrap="square" rtlCol="0" anchor="t"/>
          <a:lstStyle/>
          <a:p>
            <a:pPr algn="r" indent="0" marL="0">
              <a:lnSpc>
                <a:spcPts val="2354"/>
              </a:lnSpc>
              <a:buNone/>
            </a:pPr>
            <a:r>
              <a:rPr lang="en-US" sz="1884" dirty="0">
                <a:solidFill>
                  <a:srgbClr val="1F1E1E"/>
                </a:solidFill>
                <a:latin typeface="Red Hat Text" pitchFamily="34" charset="0"/>
                <a:ea typeface="Red Hat Text" pitchFamily="34" charset="-122"/>
                <a:cs typeface="Red Hat Text" pitchFamily="34" charset="-120"/>
              </a:rPr>
              <a:t>Installing Necessary Libraries and Packages</a:t>
            </a:r>
            <a:endParaRPr lang="en-US" sz="1884" dirty="0"/>
          </a:p>
        </p:txBody>
      </p:sp>
      <p:sp>
        <p:nvSpPr>
          <p:cNvPr id="15" name="Text 12"/>
          <p:cNvSpPr/>
          <p:nvPr/>
        </p:nvSpPr>
        <p:spPr>
          <a:xfrm>
            <a:off x="3037523" y="4043243"/>
            <a:ext cx="3225046" cy="1224439"/>
          </a:xfrm>
          <a:prstGeom prst="rect">
            <a:avLst/>
          </a:prstGeom>
          <a:noFill/>
          <a:ln/>
        </p:spPr>
        <p:txBody>
          <a:bodyPr wrap="square" rtlCol="0" anchor="t"/>
          <a:lstStyle/>
          <a:p>
            <a:pPr algn="r" indent="0" marL="0">
              <a:lnSpc>
                <a:spcPts val="2411"/>
              </a:lnSpc>
              <a:buNone/>
            </a:pPr>
            <a:r>
              <a:rPr lang="en-US" sz="1507" dirty="0">
                <a:solidFill>
                  <a:srgbClr val="3B3535"/>
                </a:solidFill>
                <a:latin typeface="Roboto" pitchFamily="34" charset="0"/>
                <a:ea typeface="Roboto" pitchFamily="34" charset="-122"/>
                <a:cs typeface="Roboto" pitchFamily="34" charset="-120"/>
              </a:rPr>
              <a:t>Install libraries like NLTK and TensorFlow to leverage their powerful NLP and machine learning capabilities in your chatbot development.</a:t>
            </a:r>
            <a:endParaRPr lang="en-US" sz="1507" dirty="0"/>
          </a:p>
        </p:txBody>
      </p:sp>
      <p:sp>
        <p:nvSpPr>
          <p:cNvPr id="16" name="Shape 13"/>
          <p:cNvSpPr/>
          <p:nvPr/>
        </p:nvSpPr>
        <p:spPr>
          <a:xfrm>
            <a:off x="7530346" y="5039142"/>
            <a:ext cx="669727" cy="38219"/>
          </a:xfrm>
          <a:prstGeom prst="rect">
            <a:avLst/>
          </a:prstGeom>
          <a:solidFill>
            <a:srgbClr val="FFE0E0"/>
          </a:solidFill>
          <a:ln/>
        </p:spPr>
      </p:sp>
      <p:sp>
        <p:nvSpPr>
          <p:cNvPr id="17" name="Shape 14"/>
          <p:cNvSpPr/>
          <p:nvPr/>
        </p:nvSpPr>
        <p:spPr>
          <a:xfrm>
            <a:off x="7099816" y="4843105"/>
            <a:ext cx="430530" cy="430530"/>
          </a:xfrm>
          <a:prstGeom prst="roundRect">
            <a:avLst>
              <a:gd name="adj" fmla="val 26670"/>
            </a:avLst>
          </a:prstGeom>
          <a:solidFill>
            <a:srgbClr val="FFE0E0"/>
          </a:solidFill>
          <a:ln/>
        </p:spPr>
      </p:sp>
      <p:sp>
        <p:nvSpPr>
          <p:cNvPr id="18" name="Text 15"/>
          <p:cNvSpPr/>
          <p:nvPr/>
        </p:nvSpPr>
        <p:spPr>
          <a:xfrm>
            <a:off x="7231261" y="4878943"/>
            <a:ext cx="167640" cy="358735"/>
          </a:xfrm>
          <a:prstGeom prst="rect">
            <a:avLst/>
          </a:prstGeom>
          <a:noFill/>
          <a:ln/>
        </p:spPr>
        <p:txBody>
          <a:bodyPr wrap="none" rtlCol="0" anchor="t"/>
          <a:lstStyle/>
          <a:p>
            <a:pPr algn="ctr" indent="0" marL="0">
              <a:lnSpc>
                <a:spcPts val="2825"/>
              </a:lnSpc>
              <a:buNone/>
            </a:pPr>
            <a:r>
              <a:rPr lang="en-US" sz="2260" dirty="0">
                <a:solidFill>
                  <a:srgbClr val="1F1E1E"/>
                </a:solidFill>
                <a:latin typeface="Red Hat Text" pitchFamily="34" charset="0"/>
                <a:ea typeface="Red Hat Text" pitchFamily="34" charset="-122"/>
                <a:cs typeface="Red Hat Text" pitchFamily="34" charset="-120"/>
              </a:rPr>
              <a:t>3</a:t>
            </a:r>
            <a:endParaRPr lang="en-US" sz="2260" dirty="0"/>
          </a:p>
        </p:txBody>
      </p:sp>
      <p:sp>
        <p:nvSpPr>
          <p:cNvPr id="19" name="Text 16"/>
          <p:cNvSpPr/>
          <p:nvPr/>
        </p:nvSpPr>
        <p:spPr>
          <a:xfrm>
            <a:off x="8367593" y="4884896"/>
            <a:ext cx="3225165" cy="597932"/>
          </a:xfrm>
          <a:prstGeom prst="rect">
            <a:avLst/>
          </a:prstGeom>
          <a:noFill/>
          <a:ln/>
        </p:spPr>
        <p:txBody>
          <a:bodyPr wrap="square" rtlCol="0" anchor="t"/>
          <a:lstStyle/>
          <a:p>
            <a:pPr algn="l" indent="0" marL="0">
              <a:lnSpc>
                <a:spcPts val="2354"/>
              </a:lnSpc>
              <a:buNone/>
            </a:pPr>
            <a:r>
              <a:rPr lang="en-US" sz="1884" dirty="0">
                <a:solidFill>
                  <a:srgbClr val="1F1E1E"/>
                </a:solidFill>
                <a:latin typeface="Red Hat Text" pitchFamily="34" charset="0"/>
                <a:ea typeface="Red Hat Text" pitchFamily="34" charset="-122"/>
                <a:cs typeface="Red Hat Text" pitchFamily="34" charset="-120"/>
              </a:rPr>
              <a:t>Building a Chatbot Using Python</a:t>
            </a:r>
            <a:endParaRPr lang="en-US" sz="1884" dirty="0"/>
          </a:p>
        </p:txBody>
      </p:sp>
      <p:sp>
        <p:nvSpPr>
          <p:cNvPr id="20" name="Text 17"/>
          <p:cNvSpPr/>
          <p:nvPr/>
        </p:nvSpPr>
        <p:spPr>
          <a:xfrm>
            <a:off x="8367593" y="5674162"/>
            <a:ext cx="3225165" cy="1836658"/>
          </a:xfrm>
          <a:prstGeom prst="rect">
            <a:avLst/>
          </a:prstGeom>
          <a:noFill/>
          <a:ln/>
        </p:spPr>
        <p:txBody>
          <a:bodyPr wrap="square" rtlCol="0" anchor="t"/>
          <a:lstStyle/>
          <a:p>
            <a:pPr algn="l" indent="0" marL="0">
              <a:lnSpc>
                <a:spcPts val="2411"/>
              </a:lnSpc>
              <a:buNone/>
            </a:pPr>
            <a:r>
              <a:rPr lang="en-US" sz="1507" dirty="0">
                <a:solidFill>
                  <a:srgbClr val="3B3535"/>
                </a:solidFill>
                <a:latin typeface="Roboto" pitchFamily="34" charset="0"/>
                <a:ea typeface="Roboto" pitchFamily="34" charset="-122"/>
                <a:cs typeface="Roboto" pitchFamily="34" charset="-120"/>
              </a:rPr>
              <a:t>Design the chatbot's functionality and conversational flow, implement NLP techniques for user input understanding, and integrate the chatbot with messaging platforms or websites.</a:t>
            </a:r>
            <a:endParaRPr lang="en-US" sz="1507"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1410176"/>
            <a:ext cx="8145780" cy="694373"/>
          </a:xfrm>
          <a:prstGeom prst="rect">
            <a:avLst/>
          </a:prstGeom>
          <a:noFill/>
          <a:ln/>
        </p:spPr>
        <p:txBody>
          <a:bodyPr wrap="none" rtlCol="0" anchor="t"/>
          <a:lstStyle/>
          <a:p>
            <a:pPr indent="0" marL="0">
              <a:lnSpc>
                <a:spcPts val="5468"/>
              </a:lnSpc>
              <a:buNone/>
            </a:pPr>
            <a:r>
              <a:rPr lang="en-US" sz="4374" dirty="0">
                <a:solidFill>
                  <a:srgbClr val="1F1E1E"/>
                </a:solidFill>
                <a:latin typeface="Red Hat Text" pitchFamily="34" charset="0"/>
                <a:ea typeface="Red Hat Text" pitchFamily="34" charset="-122"/>
                <a:cs typeface="Red Hat Text" pitchFamily="34" charset="-120"/>
              </a:rPr>
              <a:t>Testing and Refining the Chatbot</a:t>
            </a:r>
            <a:endParaRPr lang="en-US" sz="4374" dirty="0"/>
          </a:p>
        </p:txBody>
      </p:sp>
      <p:sp>
        <p:nvSpPr>
          <p:cNvPr id="5" name="Text 2"/>
          <p:cNvSpPr/>
          <p:nvPr/>
        </p:nvSpPr>
        <p:spPr>
          <a:xfrm>
            <a:off x="2348389" y="2659975"/>
            <a:ext cx="2949416" cy="832961"/>
          </a:xfrm>
          <a:prstGeom prst="rect">
            <a:avLst/>
          </a:prstGeom>
          <a:noFill/>
          <a:ln/>
        </p:spPr>
        <p:txBody>
          <a:bodyPr wrap="square" rtlCol="0" anchor="t"/>
          <a:lstStyle/>
          <a:p>
            <a:pPr indent="0" marL="0">
              <a:lnSpc>
                <a:spcPts val="3281"/>
              </a:lnSpc>
              <a:buNone/>
            </a:pPr>
            <a:r>
              <a:rPr lang="en-US" sz="2624" dirty="0">
                <a:solidFill>
                  <a:srgbClr val="1F1E1E"/>
                </a:solidFill>
                <a:latin typeface="Red Hat Text" pitchFamily="34" charset="0"/>
                <a:ea typeface="Red Hat Text" pitchFamily="34" charset="-122"/>
                <a:cs typeface="Red Hat Text" pitchFamily="34" charset="-120"/>
              </a:rPr>
              <a:t>Debugging and Resolving Issues</a:t>
            </a:r>
            <a:endParaRPr lang="en-US" sz="2624" dirty="0"/>
          </a:p>
        </p:txBody>
      </p:sp>
      <p:sp>
        <p:nvSpPr>
          <p:cNvPr id="6" name="Text 3"/>
          <p:cNvSpPr/>
          <p:nvPr/>
        </p:nvSpPr>
        <p:spPr>
          <a:xfrm>
            <a:off x="2348389" y="3715107"/>
            <a:ext cx="2949416" cy="1421606"/>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Thoroughly test your chatbot, identify and fix any bugs or errors, ensuring smooth and error-free user interactions.</a:t>
            </a:r>
            <a:endParaRPr lang="en-US" sz="1750" dirty="0"/>
          </a:p>
        </p:txBody>
      </p:sp>
      <p:sp>
        <p:nvSpPr>
          <p:cNvPr id="7" name="Text 4"/>
          <p:cNvSpPr/>
          <p:nvPr/>
        </p:nvSpPr>
        <p:spPr>
          <a:xfrm>
            <a:off x="5847398" y="2659975"/>
            <a:ext cx="2949416" cy="832961"/>
          </a:xfrm>
          <a:prstGeom prst="rect">
            <a:avLst/>
          </a:prstGeom>
          <a:noFill/>
          <a:ln/>
        </p:spPr>
        <p:txBody>
          <a:bodyPr wrap="square" rtlCol="0" anchor="t"/>
          <a:lstStyle/>
          <a:p>
            <a:pPr indent="0" marL="0">
              <a:lnSpc>
                <a:spcPts val="3281"/>
              </a:lnSpc>
              <a:buNone/>
            </a:pPr>
            <a:r>
              <a:rPr lang="en-US" sz="2624" dirty="0">
                <a:solidFill>
                  <a:srgbClr val="1F1E1E"/>
                </a:solidFill>
                <a:latin typeface="Red Hat Text" pitchFamily="34" charset="0"/>
                <a:ea typeface="Red Hat Text" pitchFamily="34" charset="-122"/>
                <a:cs typeface="Red Hat Text" pitchFamily="34" charset="-120"/>
              </a:rPr>
              <a:t>Gathering User Feedback</a:t>
            </a:r>
            <a:endParaRPr lang="en-US" sz="2624" dirty="0"/>
          </a:p>
        </p:txBody>
      </p:sp>
      <p:sp>
        <p:nvSpPr>
          <p:cNvPr id="8" name="Text 5"/>
          <p:cNvSpPr/>
          <p:nvPr/>
        </p:nvSpPr>
        <p:spPr>
          <a:xfrm>
            <a:off x="5847398" y="3715107"/>
            <a:ext cx="2949416" cy="2132409"/>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Collect feedback from users on their experience with the chatbot, identify areas for improvement, and incorporate their suggestions into future iterations.</a:t>
            </a:r>
            <a:endParaRPr lang="en-US" sz="1750" dirty="0"/>
          </a:p>
        </p:txBody>
      </p:sp>
      <p:sp>
        <p:nvSpPr>
          <p:cNvPr id="9" name="Text 6"/>
          <p:cNvSpPr/>
          <p:nvPr/>
        </p:nvSpPr>
        <p:spPr>
          <a:xfrm>
            <a:off x="9346406" y="2659975"/>
            <a:ext cx="2949416" cy="1249442"/>
          </a:xfrm>
          <a:prstGeom prst="rect">
            <a:avLst/>
          </a:prstGeom>
          <a:noFill/>
          <a:ln/>
        </p:spPr>
        <p:txBody>
          <a:bodyPr wrap="square" rtlCol="0" anchor="t"/>
          <a:lstStyle/>
          <a:p>
            <a:pPr indent="0" marL="0">
              <a:lnSpc>
                <a:spcPts val="3281"/>
              </a:lnSpc>
              <a:buNone/>
            </a:pPr>
            <a:r>
              <a:rPr lang="en-US" sz="2624" dirty="0">
                <a:solidFill>
                  <a:srgbClr val="1F1E1E"/>
                </a:solidFill>
                <a:latin typeface="Red Hat Text" pitchFamily="34" charset="0"/>
                <a:ea typeface="Red Hat Text" pitchFamily="34" charset="-122"/>
                <a:cs typeface="Red Hat Text" pitchFamily="34" charset="-120"/>
              </a:rPr>
              <a:t>Iterating and Improving Performance</a:t>
            </a:r>
            <a:endParaRPr lang="en-US" sz="2624" dirty="0"/>
          </a:p>
        </p:txBody>
      </p:sp>
      <p:sp>
        <p:nvSpPr>
          <p:cNvPr id="10" name="Text 7"/>
          <p:cNvSpPr/>
          <p:nvPr/>
        </p:nvSpPr>
        <p:spPr>
          <a:xfrm>
            <a:off x="9346406" y="4131588"/>
            <a:ext cx="2949416" cy="2487811"/>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Continuously refine and enhance your chatbot by incorporating new features, increasing its capability to provide accurate and meaningful responses, and optimize its performance.</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2154198"/>
            <a:ext cx="4443889" cy="694373"/>
          </a:xfrm>
          <a:prstGeom prst="rect">
            <a:avLst/>
          </a:prstGeom>
          <a:noFill/>
          <a:ln/>
        </p:spPr>
        <p:txBody>
          <a:bodyPr wrap="none" rtlCol="0" anchor="t"/>
          <a:lstStyle/>
          <a:p>
            <a:pPr indent="0" marL="0">
              <a:lnSpc>
                <a:spcPts val="5468"/>
              </a:lnSpc>
              <a:buNone/>
            </a:pPr>
            <a:r>
              <a:rPr lang="en-US" sz="4374" dirty="0">
                <a:solidFill>
                  <a:srgbClr val="1F1E1E"/>
                </a:solidFill>
                <a:latin typeface="Red Hat Text" pitchFamily="34" charset="0"/>
                <a:ea typeface="Red Hat Text" pitchFamily="34" charset="-122"/>
                <a:cs typeface="Red Hat Text" pitchFamily="34" charset="-120"/>
              </a:rPr>
              <a:t>Conclusion</a:t>
            </a:r>
            <a:endParaRPr lang="en-US" sz="4374" dirty="0"/>
          </a:p>
        </p:txBody>
      </p:sp>
      <p:sp>
        <p:nvSpPr>
          <p:cNvPr id="5" name="Shape 2"/>
          <p:cNvSpPr/>
          <p:nvPr/>
        </p:nvSpPr>
        <p:spPr>
          <a:xfrm>
            <a:off x="2348389" y="3292912"/>
            <a:ext cx="4855726" cy="2782491"/>
          </a:xfrm>
          <a:prstGeom prst="roundRect">
            <a:avLst>
              <a:gd name="adj" fmla="val 4791"/>
            </a:avLst>
          </a:prstGeom>
          <a:solidFill>
            <a:srgbClr val="FFE0E0"/>
          </a:solidFill>
          <a:ln/>
        </p:spPr>
      </p:sp>
      <p:sp>
        <p:nvSpPr>
          <p:cNvPr id="6" name="Text 3"/>
          <p:cNvSpPr/>
          <p:nvPr/>
        </p:nvSpPr>
        <p:spPr>
          <a:xfrm>
            <a:off x="2570559" y="3515082"/>
            <a:ext cx="4411385" cy="694373"/>
          </a:xfrm>
          <a:prstGeom prst="rect">
            <a:avLst/>
          </a:prstGeom>
          <a:noFill/>
          <a:ln/>
        </p:spPr>
        <p:txBody>
          <a:bodyPr wrap="square" rtlCol="0" anchor="t"/>
          <a:lstStyle/>
          <a:p>
            <a:pPr indent="0" marL="0">
              <a:lnSpc>
                <a:spcPts val="2734"/>
              </a:lnSpc>
              <a:buNone/>
            </a:pPr>
            <a:r>
              <a:rPr lang="en-US" sz="2187" dirty="0">
                <a:solidFill>
                  <a:srgbClr val="1F1E1E"/>
                </a:solidFill>
                <a:latin typeface="Red Hat Text" pitchFamily="34" charset="0"/>
                <a:ea typeface="Red Hat Text" pitchFamily="34" charset="-122"/>
                <a:cs typeface="Red Hat Text" pitchFamily="34" charset="-120"/>
              </a:rPr>
              <a:t>Benefits and Uses of a Python Chatbot</a:t>
            </a:r>
            <a:endParaRPr lang="en-US" sz="2187" dirty="0"/>
          </a:p>
        </p:txBody>
      </p:sp>
      <p:sp>
        <p:nvSpPr>
          <p:cNvPr id="7" name="Text 4"/>
          <p:cNvSpPr/>
          <p:nvPr/>
        </p:nvSpPr>
        <p:spPr>
          <a:xfrm>
            <a:off x="2570559" y="4431625"/>
            <a:ext cx="4411385" cy="1421606"/>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Recap the advantages of building chatbots using Python, including enhanced user experience, increased efficiency, and improved customer support.</a:t>
            </a:r>
            <a:endParaRPr lang="en-US" sz="1750" dirty="0"/>
          </a:p>
        </p:txBody>
      </p:sp>
      <p:sp>
        <p:nvSpPr>
          <p:cNvPr id="8" name="Shape 5"/>
          <p:cNvSpPr/>
          <p:nvPr/>
        </p:nvSpPr>
        <p:spPr>
          <a:xfrm>
            <a:off x="7426285" y="3292912"/>
            <a:ext cx="4855726" cy="2782491"/>
          </a:xfrm>
          <a:prstGeom prst="roundRect">
            <a:avLst>
              <a:gd name="adj" fmla="val 4791"/>
            </a:avLst>
          </a:prstGeom>
          <a:solidFill>
            <a:srgbClr val="FFE0E0"/>
          </a:solidFill>
          <a:ln/>
        </p:spPr>
      </p:sp>
      <p:sp>
        <p:nvSpPr>
          <p:cNvPr id="9" name="Text 6"/>
          <p:cNvSpPr/>
          <p:nvPr/>
        </p:nvSpPr>
        <p:spPr>
          <a:xfrm>
            <a:off x="7648456" y="3515082"/>
            <a:ext cx="4411385" cy="694373"/>
          </a:xfrm>
          <a:prstGeom prst="rect">
            <a:avLst/>
          </a:prstGeom>
          <a:noFill/>
          <a:ln/>
        </p:spPr>
        <p:txBody>
          <a:bodyPr wrap="square" rtlCol="0" anchor="t"/>
          <a:lstStyle/>
          <a:p>
            <a:pPr indent="0" marL="0">
              <a:lnSpc>
                <a:spcPts val="2734"/>
              </a:lnSpc>
              <a:buNone/>
            </a:pPr>
            <a:r>
              <a:rPr lang="en-US" sz="2187" dirty="0">
                <a:solidFill>
                  <a:srgbClr val="1F1E1E"/>
                </a:solidFill>
                <a:latin typeface="Red Hat Text" pitchFamily="34" charset="0"/>
                <a:ea typeface="Red Hat Text" pitchFamily="34" charset="-122"/>
                <a:cs typeface="Red Hat Text" pitchFamily="34" charset="-120"/>
              </a:rPr>
              <a:t>Open for Questions and Further Discussions</a:t>
            </a:r>
            <a:endParaRPr lang="en-US" sz="2187" dirty="0"/>
          </a:p>
        </p:txBody>
      </p:sp>
      <p:sp>
        <p:nvSpPr>
          <p:cNvPr id="10" name="Text 7"/>
          <p:cNvSpPr/>
          <p:nvPr/>
        </p:nvSpPr>
        <p:spPr>
          <a:xfrm>
            <a:off x="7648456" y="4431625"/>
            <a:ext cx="4411385" cy="1421606"/>
          </a:xfrm>
          <a:prstGeom prst="rect">
            <a:avLst/>
          </a:prstGeom>
          <a:noFill/>
          <a:ln/>
        </p:spPr>
        <p:txBody>
          <a:bodyPr wrap="square" rtlCol="0" anchor="t"/>
          <a:lstStyle/>
          <a:p>
            <a:pPr indent="0" marL="0">
              <a:lnSpc>
                <a:spcPts val="2799"/>
              </a:lnSpc>
              <a:buNone/>
            </a:pPr>
            <a:r>
              <a:rPr lang="en-US" sz="1750" dirty="0">
                <a:solidFill>
                  <a:srgbClr val="3B3535"/>
                </a:solidFill>
                <a:latin typeface="Roboto" pitchFamily="34" charset="0"/>
                <a:ea typeface="Roboto" pitchFamily="34" charset="-122"/>
                <a:cs typeface="Roboto" pitchFamily="34" charset="-120"/>
              </a:rPr>
              <a:t>Engage with the audience, address any questions they may have, and encourage further discussions about chatbot development and Python.</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2023-10-04T09:13:38Z</dcterms:created>
  <dcterms:modified xsi:type="dcterms:W3CDTF">2023-10-04T09:13:38Z</dcterms:modified>
</cp:coreProperties>
</file>